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86" r:id="rId1"/>
  </p:sldMasterIdLst>
  <p:sldIdLst>
    <p:sldId id="256" r:id="rId2"/>
    <p:sldId id="257" r:id="rId3"/>
    <p:sldId id="258" r:id="rId4"/>
    <p:sldId id="261" r:id="rId5"/>
    <p:sldId id="263" r:id="rId6"/>
    <p:sldId id="264" r:id="rId7"/>
    <p:sldId id="265" r:id="rId8"/>
    <p:sldId id="273" r:id="rId9"/>
    <p:sldId id="274" r:id="rId10"/>
    <p:sldId id="260" r:id="rId11"/>
    <p:sldId id="270" r:id="rId12"/>
    <p:sldId id="271" r:id="rId13"/>
    <p:sldId id="272" r:id="rId14"/>
    <p:sldId id="277" r:id="rId15"/>
    <p:sldId id="278" r:id="rId16"/>
    <p:sldId id="279" r:id="rId17"/>
    <p:sldId id="281" r:id="rId18"/>
    <p:sldId id="275" r:id="rId19"/>
    <p:sldId id="276"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51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562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0127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48884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8217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6630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1710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652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169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93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505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1796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60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226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879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867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71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6/14/2022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192460"/>
      </p:ext>
    </p:extLst>
  </p:cSld>
  <p:clrMap bg1="dk1" tx1="lt1" bg2="dk2" tx2="lt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0311C-A4D9-4D53-AC20-65CFBC23F707}"/>
              </a:ext>
            </a:extLst>
          </p:cNvPr>
          <p:cNvSpPr>
            <a:spLocks noGrp="1"/>
          </p:cNvSpPr>
          <p:nvPr>
            <p:ph type="ctrTitle"/>
          </p:nvPr>
        </p:nvSpPr>
        <p:spPr>
          <a:xfrm>
            <a:off x="1432559" y="764488"/>
            <a:ext cx="9326881" cy="3161211"/>
          </a:xfrm>
        </p:spPr>
        <p:txBody>
          <a:bodyPr>
            <a:normAutofit fontScale="90000"/>
          </a:bodyPr>
          <a:lstStyle/>
          <a:p>
            <a:pPr algn="ctr"/>
            <a:r>
              <a:rPr lang="en-IN" dirty="0">
                <a:effectLst/>
                <a:ea typeface="Calibri" panose="020F0502020204030204" pitchFamily="34" charset="0"/>
                <a:cs typeface="Times New Roman" panose="02020603050405020304" pitchFamily="18" charset="0"/>
              </a:rPr>
              <a:t>Training </a:t>
            </a:r>
            <a:br>
              <a:rPr lang="en-IN" dirty="0">
                <a:ea typeface="Calibri" panose="020F0502020204030204" pitchFamily="34" charset="0"/>
                <a:cs typeface="Times New Roman" panose="02020603050405020304" pitchFamily="18" charset="0"/>
              </a:rPr>
            </a:br>
            <a:r>
              <a:rPr lang="en-IN" dirty="0">
                <a:effectLst/>
                <a:ea typeface="Calibri" panose="020F0502020204030204" pitchFamily="34" charset="0"/>
                <a:cs typeface="Times New Roman" panose="02020603050405020304" pitchFamily="18" charset="0"/>
              </a:rPr>
              <a:t>a </a:t>
            </a:r>
            <a:br>
              <a:rPr lang="en-IN" dirty="0">
                <a:effectLst/>
                <a:ea typeface="Calibri" panose="020F0502020204030204" pitchFamily="34" charset="0"/>
                <a:cs typeface="Times New Roman" panose="02020603050405020304" pitchFamily="18" charset="0"/>
              </a:rPr>
            </a:br>
            <a:r>
              <a:rPr lang="en-IN" dirty="0">
                <a:effectLst/>
                <a:ea typeface="Calibri" panose="020F0502020204030204" pitchFamily="34" charset="0"/>
                <a:cs typeface="Times New Roman" panose="02020603050405020304" pitchFamily="18" charset="0"/>
              </a:rPr>
              <a:t>Quadruped Walker</a:t>
            </a:r>
            <a:endParaRPr lang="en-US" dirty="0"/>
          </a:p>
        </p:txBody>
      </p:sp>
      <p:sp>
        <p:nvSpPr>
          <p:cNvPr id="3" name="Subtitle 2">
            <a:extLst>
              <a:ext uri="{FF2B5EF4-FFF2-40B4-BE49-F238E27FC236}">
                <a16:creationId xmlns:a16="http://schemas.microsoft.com/office/drawing/2014/main" id="{AB516F1E-78F4-4AE9-8AD6-CA3CA2295126}"/>
              </a:ext>
            </a:extLst>
          </p:cNvPr>
          <p:cNvSpPr>
            <a:spLocks noGrp="1"/>
          </p:cNvSpPr>
          <p:nvPr>
            <p:ph type="subTitle" idx="1"/>
          </p:nvPr>
        </p:nvSpPr>
        <p:spPr>
          <a:xfrm>
            <a:off x="1532710" y="4093028"/>
            <a:ext cx="2829566" cy="1887273"/>
          </a:xfrm>
        </p:spPr>
        <p:txBody>
          <a:bodyPr>
            <a:normAutofit lnSpcReduction="10000"/>
          </a:bodyPr>
          <a:lstStyle/>
          <a:p>
            <a:pPr algn="l"/>
            <a:endParaRPr lang="en-US" sz="1800" dirty="0"/>
          </a:p>
          <a:p>
            <a:pPr algn="l"/>
            <a:r>
              <a:rPr lang="en-US" sz="1800" dirty="0"/>
              <a:t>Made By:</a:t>
            </a:r>
          </a:p>
          <a:p>
            <a:pPr algn="l"/>
            <a:r>
              <a:rPr lang="en-US" sz="1800" dirty="0"/>
              <a:t>           </a:t>
            </a:r>
            <a:r>
              <a:rPr lang="en-US" sz="1800" dirty="0">
                <a:latin typeface="+mn-lt"/>
              </a:rPr>
              <a:t>Swati Singh</a:t>
            </a:r>
          </a:p>
          <a:p>
            <a:pPr algn="l"/>
            <a:r>
              <a:rPr lang="en-US" sz="1800" dirty="0">
                <a:latin typeface="+mn-lt"/>
              </a:rPr>
              <a:t>           Shweta Pandey</a:t>
            </a:r>
          </a:p>
          <a:p>
            <a:pPr algn="l"/>
            <a:r>
              <a:rPr lang="en-US" sz="1800" dirty="0">
                <a:latin typeface="+mn-lt"/>
              </a:rPr>
              <a:t>           Geeta</a:t>
            </a:r>
            <a:endParaRPr lang="en-US" sz="1800" dirty="0"/>
          </a:p>
        </p:txBody>
      </p:sp>
      <p:sp>
        <p:nvSpPr>
          <p:cNvPr id="5" name="TextBox 4">
            <a:extLst>
              <a:ext uri="{FF2B5EF4-FFF2-40B4-BE49-F238E27FC236}">
                <a16:creationId xmlns:a16="http://schemas.microsoft.com/office/drawing/2014/main" id="{10FFFAD0-1844-1254-DFBE-1795268D045C}"/>
              </a:ext>
            </a:extLst>
          </p:cNvPr>
          <p:cNvSpPr txBox="1"/>
          <p:nvPr/>
        </p:nvSpPr>
        <p:spPr>
          <a:xfrm>
            <a:off x="7410994" y="4555310"/>
            <a:ext cx="6096000" cy="1200329"/>
          </a:xfrm>
          <a:prstGeom prst="rect">
            <a:avLst/>
          </a:prstGeom>
          <a:noFill/>
        </p:spPr>
        <p:txBody>
          <a:bodyPr wrap="square">
            <a:spAutoFit/>
          </a:bodyPr>
          <a:lstStyle/>
          <a:p>
            <a:pPr algn="l"/>
            <a:r>
              <a:rPr lang="en-US" dirty="0">
                <a:solidFill>
                  <a:schemeClr val="bg2">
                    <a:lumMod val="40000"/>
                    <a:lumOff val="60000"/>
                  </a:schemeClr>
                </a:solidFill>
              </a:rPr>
              <a:t>SUPERVISED </a:t>
            </a:r>
            <a:r>
              <a:rPr lang="en-US" sz="1800" dirty="0">
                <a:solidFill>
                  <a:schemeClr val="bg2">
                    <a:lumMod val="40000"/>
                    <a:lumOff val="60000"/>
                  </a:schemeClr>
                </a:solidFill>
              </a:rPr>
              <a:t>BY:</a:t>
            </a:r>
          </a:p>
          <a:p>
            <a:pPr algn="l"/>
            <a:endParaRPr lang="en-US" sz="1800" dirty="0">
              <a:solidFill>
                <a:schemeClr val="bg2">
                  <a:lumMod val="40000"/>
                  <a:lumOff val="60000"/>
                </a:schemeClr>
              </a:solidFill>
            </a:endParaRPr>
          </a:p>
          <a:p>
            <a:pPr algn="l"/>
            <a:r>
              <a:rPr lang="en-US" sz="1800" dirty="0">
                <a:solidFill>
                  <a:schemeClr val="bg2">
                    <a:lumMod val="40000"/>
                    <a:lumOff val="60000"/>
                  </a:schemeClr>
                </a:solidFill>
              </a:rPr>
              <a:t>          Prof. Manish Gaur</a:t>
            </a:r>
          </a:p>
          <a:p>
            <a:pPr algn="l"/>
            <a:r>
              <a:rPr lang="en-US" dirty="0">
                <a:solidFill>
                  <a:schemeClr val="bg2">
                    <a:lumMod val="40000"/>
                    <a:lumOff val="60000"/>
                  </a:schemeClr>
                </a:solidFill>
              </a:rPr>
              <a:t>          Dr. Jaswant Kumar</a:t>
            </a:r>
            <a:endParaRPr lang="en-US" sz="1800" dirty="0">
              <a:solidFill>
                <a:schemeClr val="bg2">
                  <a:lumMod val="40000"/>
                  <a:lumOff val="60000"/>
                </a:schemeClr>
              </a:solidFill>
            </a:endParaRPr>
          </a:p>
        </p:txBody>
      </p:sp>
    </p:spTree>
    <p:extLst>
      <p:ext uri="{BB962C8B-B14F-4D97-AF65-F5344CB8AC3E}">
        <p14:creationId xmlns:p14="http://schemas.microsoft.com/office/powerpoint/2010/main" val="485063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8FF4-97E0-4229-86B0-2F682BD1D0A7}"/>
              </a:ext>
            </a:extLst>
          </p:cNvPr>
          <p:cNvSpPr>
            <a:spLocks noGrp="1"/>
          </p:cNvSpPr>
          <p:nvPr>
            <p:ph type="title"/>
          </p:nvPr>
        </p:nvSpPr>
        <p:spPr>
          <a:xfrm>
            <a:off x="643813" y="649870"/>
            <a:ext cx="9881118" cy="1300228"/>
          </a:xfrm>
        </p:spPr>
        <p:txBody>
          <a:bodyPr>
            <a:normAutofit fontScale="90000"/>
          </a:bodyPr>
          <a:lstStyle/>
          <a:p>
            <a:r>
              <a:rPr lang="en-US" sz="3200" b="1" u="sng" dirty="0">
                <a:latin typeface="+mj-lt"/>
              </a:rPr>
              <a:t>Twin-Delayed Deep Deterministic Policy Gradient :</a:t>
            </a:r>
            <a:br>
              <a:rPr lang="en-US" sz="4400" dirty="0">
                <a:latin typeface="+mj-lt"/>
              </a:rPr>
            </a:br>
            <a:endParaRPr lang="en-US" dirty="0"/>
          </a:p>
        </p:txBody>
      </p:sp>
      <p:sp>
        <p:nvSpPr>
          <p:cNvPr id="3" name="Content Placeholder 2">
            <a:extLst>
              <a:ext uri="{FF2B5EF4-FFF2-40B4-BE49-F238E27FC236}">
                <a16:creationId xmlns:a16="http://schemas.microsoft.com/office/drawing/2014/main" id="{68249302-07D7-42C4-AE85-279E6EF8272F}"/>
              </a:ext>
            </a:extLst>
          </p:cNvPr>
          <p:cNvSpPr>
            <a:spLocks noGrp="1"/>
          </p:cNvSpPr>
          <p:nvPr>
            <p:ph idx="1"/>
          </p:nvPr>
        </p:nvSpPr>
        <p:spPr>
          <a:xfrm>
            <a:off x="643813" y="1698175"/>
            <a:ext cx="10151706" cy="4509955"/>
          </a:xfrm>
        </p:spPr>
        <p:txBody>
          <a:bodyPr>
            <a:normAutofit lnSpcReduction="10000"/>
          </a:bodyPr>
          <a:lstStyle/>
          <a:p>
            <a:pPr marL="0" indent="0">
              <a:buNone/>
            </a:pPr>
            <a:r>
              <a:rPr lang="en-US" b="0" i="0" dirty="0">
                <a:effectLst/>
                <a:latin typeface="Source Serif Pro" panose="020B0604020202020204" pitchFamily="18" charset="0"/>
              </a:rPr>
              <a:t>Twin Delayed Deep Deterministic Policy Gradient Algorithm (TD3) is an Deep Reinforcement Learning algorithm which concurrently learns a Q-function and a policy. </a:t>
            </a:r>
            <a:r>
              <a:rPr lang="en-US" b="0" i="0" dirty="0">
                <a:effectLst/>
                <a:latin typeface="Trebuchet MS" panose="020B0603020202020204" pitchFamily="34" charset="0"/>
              </a:rPr>
              <a:t>It is an </a:t>
            </a:r>
            <a:r>
              <a:rPr lang="en-US" dirty="0">
                <a:latin typeface="Trebuchet MS" panose="020B0603020202020204" pitchFamily="34" charset="0"/>
              </a:rPr>
              <a:t>actor-critic algorithm which considers the interplay between function approximation error in both policy and value updates</a:t>
            </a:r>
            <a:r>
              <a:rPr lang="en-US" dirty="0"/>
              <a:t>. </a:t>
            </a:r>
            <a:r>
              <a:rPr lang="en-US" b="0" i="0" dirty="0">
                <a:effectLst/>
                <a:latin typeface="Source Serif Pro" panose="020B0604020202020204" pitchFamily="18" charset="0"/>
              </a:rPr>
              <a:t>It uses Actor Critic approach where Actor function specifies action given the current state of the environments. Critic value function specifies a signal (TD Error) to criticize the actions made by the actor.</a:t>
            </a:r>
          </a:p>
          <a:p>
            <a:pPr marL="0" indent="0" algn="l" fontAlgn="auto">
              <a:buNone/>
            </a:pPr>
            <a:endParaRPr lang="en-US" b="0" i="0" dirty="0">
              <a:effectLst/>
              <a:latin typeface="Source Serif Pro" panose="02040603050405020204" pitchFamily="18" charset="0"/>
            </a:endParaRPr>
          </a:p>
          <a:p>
            <a:pPr marL="0" indent="0" algn="l" fontAlgn="auto">
              <a:buNone/>
            </a:pPr>
            <a:r>
              <a:rPr lang="en-US" b="0" i="0" dirty="0">
                <a:effectLst/>
                <a:latin typeface="Source Serif Pro" panose="02040603050405020204" pitchFamily="18" charset="0"/>
              </a:rPr>
              <a:t>There are two objectives of the algorithm:</a:t>
            </a:r>
          </a:p>
          <a:p>
            <a:pPr marL="342900" indent="-342900" algn="l" fontAlgn="auto">
              <a:buFont typeface="+mj-lt"/>
              <a:buAutoNum type="arabicPeriod"/>
            </a:pPr>
            <a:r>
              <a:rPr lang="en-US" b="0" i="0" dirty="0">
                <a:effectLst/>
                <a:latin typeface="Source Serif Pro" panose="02040603050405020204" pitchFamily="18" charset="0"/>
              </a:rPr>
              <a:t>Minimize the Critic loss which is sum of mean squared error between Q value of target Critic and the two Critics. Here Gradient descend is used for updating parameters of Critic Network</a:t>
            </a:r>
          </a:p>
          <a:p>
            <a:pPr marL="342900" indent="-342900" algn="l" fontAlgn="auto">
              <a:buFont typeface="+mj-lt"/>
              <a:buAutoNum type="arabicPeriod"/>
            </a:pPr>
            <a:r>
              <a:rPr lang="en-US" b="0" i="0" dirty="0">
                <a:effectLst/>
                <a:latin typeface="Source Serif Pro" panose="02040603050405020204" pitchFamily="18" charset="0"/>
              </a:rPr>
              <a:t>Maximize the performance of Actor. Here Gradient ascent is used for updating parameters of the Actor network</a:t>
            </a:r>
          </a:p>
          <a:p>
            <a:pPr marL="0" indent="0">
              <a:buNone/>
            </a:pPr>
            <a:endParaRPr lang="en-US" dirty="0"/>
          </a:p>
        </p:txBody>
      </p:sp>
    </p:spTree>
    <p:extLst>
      <p:ext uri="{BB962C8B-B14F-4D97-AF65-F5344CB8AC3E}">
        <p14:creationId xmlns:p14="http://schemas.microsoft.com/office/powerpoint/2010/main" val="263020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93E2-57EB-9FCC-7E8D-DBA7A7AC1DFB}"/>
              </a:ext>
            </a:extLst>
          </p:cNvPr>
          <p:cNvSpPr>
            <a:spLocks noGrp="1"/>
          </p:cNvSpPr>
          <p:nvPr>
            <p:ph type="title"/>
          </p:nvPr>
        </p:nvSpPr>
        <p:spPr/>
        <p:txBody>
          <a:bodyPr/>
          <a:lstStyle/>
          <a:p>
            <a:r>
              <a:rPr lang="en-IN" dirty="0"/>
              <a:t>Implementation of TD3</a:t>
            </a:r>
          </a:p>
        </p:txBody>
      </p:sp>
      <p:sp>
        <p:nvSpPr>
          <p:cNvPr id="3" name="Content Placeholder 2">
            <a:extLst>
              <a:ext uri="{FF2B5EF4-FFF2-40B4-BE49-F238E27FC236}">
                <a16:creationId xmlns:a16="http://schemas.microsoft.com/office/drawing/2014/main" id="{B5E491AD-9F7F-F7E3-CEE7-4A222A49EEDE}"/>
              </a:ext>
            </a:extLst>
          </p:cNvPr>
          <p:cNvSpPr>
            <a:spLocks noGrp="1"/>
          </p:cNvSpPr>
          <p:nvPr>
            <p:ph idx="1"/>
          </p:nvPr>
        </p:nvSpPr>
        <p:spPr/>
        <p:txBody>
          <a:bodyPr>
            <a:normAutofit/>
          </a:bodyPr>
          <a:lstStyle/>
          <a:p>
            <a:r>
              <a:rPr lang="en-US" dirty="0"/>
              <a:t>Step1: We have initialized the Experience Replay memory which will store past transitions from which the critic models will learn the Q-values. </a:t>
            </a:r>
          </a:p>
          <a:p>
            <a:r>
              <a:rPr lang="en-US" dirty="0"/>
              <a:t>Step2: We have built one neural network for the Actor model and one for the Actor target.</a:t>
            </a:r>
          </a:p>
          <a:p>
            <a:r>
              <a:rPr lang="en-US" dirty="0"/>
              <a:t>Step3: We then built two neural networks for the two Critic models, and two neural networks for the two Critic targets. </a:t>
            </a:r>
          </a:p>
          <a:p>
            <a:r>
              <a:rPr lang="en-US" dirty="0"/>
              <a:t>Step4: Sample a batch of transitions (s,s’,</a:t>
            </a:r>
            <a:r>
              <a:rPr lang="en-US" dirty="0" err="1"/>
              <a:t>a,r</a:t>
            </a:r>
            <a:r>
              <a:rPr lang="en-US" dirty="0"/>
              <a:t>) from the memory. Then for each element of the batch: from next state s’, The actor target plays the next action a’.</a:t>
            </a:r>
          </a:p>
          <a:p>
            <a:pPr marL="0" indent="0">
              <a:buNone/>
            </a:pPr>
            <a:endParaRPr lang="en-US" dirty="0"/>
          </a:p>
          <a:p>
            <a:endParaRPr lang="en-IN" dirty="0"/>
          </a:p>
        </p:txBody>
      </p:sp>
    </p:spTree>
    <p:extLst>
      <p:ext uri="{BB962C8B-B14F-4D97-AF65-F5344CB8AC3E}">
        <p14:creationId xmlns:p14="http://schemas.microsoft.com/office/powerpoint/2010/main" val="189009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B3B52-E2D2-46FB-C0CD-88FC627AD93C}"/>
              </a:ext>
            </a:extLst>
          </p:cNvPr>
          <p:cNvSpPr txBox="1"/>
          <p:nvPr/>
        </p:nvSpPr>
        <p:spPr>
          <a:xfrm>
            <a:off x="853441" y="818607"/>
            <a:ext cx="8368937"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t>Step5: We then add Gaussian noise to the next action a’. Adding the Gaussian noise encourages exploration, and avoids the agent from getting stuck to one state, and potentially avoiding a bad state.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Step6: The two Critic Targets each take the couple (</a:t>
            </a:r>
            <a:r>
              <a:rPr lang="en-US" dirty="0" err="1"/>
              <a:t>s’,a</a:t>
            </a:r>
            <a:r>
              <a:rPr lang="en-US" dirty="0"/>
              <a:t>’) as input and return two Q- values: Qt1(</a:t>
            </a:r>
            <a:r>
              <a:rPr lang="en-US" dirty="0" err="1"/>
              <a:t>s’,a</a:t>
            </a:r>
            <a:r>
              <a:rPr lang="en-US" dirty="0"/>
              <a:t>’) and Qt2(</a:t>
            </a:r>
            <a:r>
              <a:rPr lang="en-US" dirty="0" err="1"/>
              <a:t>s’,a</a:t>
            </a:r>
            <a:r>
              <a:rPr lang="en-US" dirty="0"/>
              <a:t>’) as outputs.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Step7: We find the minimum of these two Q-values which represents the approximated value of next stage.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Step9: We get the final target of two critic models as Qt.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Step10: The two Critic models take each the couple (</a:t>
            </a:r>
            <a:r>
              <a:rPr lang="en-US" dirty="0" err="1"/>
              <a:t>s,a</a:t>
            </a:r>
            <a:r>
              <a:rPr lang="en-US" dirty="0"/>
              <a:t>) as input and return two Q-values Q1(</a:t>
            </a:r>
            <a:r>
              <a:rPr lang="en-US" dirty="0" err="1"/>
              <a:t>s,a</a:t>
            </a:r>
            <a:r>
              <a:rPr lang="en-US" dirty="0"/>
              <a:t>) and Q2(</a:t>
            </a:r>
            <a:r>
              <a:rPr lang="en-US" dirty="0" err="1"/>
              <a:t>s,a</a:t>
            </a:r>
            <a:r>
              <a:rPr lang="en-US" dirty="0"/>
              <a:t>) as outputs.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Step11: We compute the loss coming from the two critic models i.e. critic loss.</a:t>
            </a:r>
          </a:p>
          <a:p>
            <a:endParaRPr lang="en-US" dirty="0"/>
          </a:p>
        </p:txBody>
      </p:sp>
    </p:spTree>
    <p:extLst>
      <p:ext uri="{BB962C8B-B14F-4D97-AF65-F5344CB8AC3E}">
        <p14:creationId xmlns:p14="http://schemas.microsoft.com/office/powerpoint/2010/main" val="339507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E4DFF-6F2E-3B69-4B00-F706AF762EC4}"/>
              </a:ext>
            </a:extLst>
          </p:cNvPr>
          <p:cNvSpPr txBox="1"/>
          <p:nvPr/>
        </p:nvSpPr>
        <p:spPr>
          <a:xfrm flipH="1">
            <a:off x="740229" y="1236617"/>
            <a:ext cx="8943702" cy="5078313"/>
          </a:xfrm>
          <a:prstGeom prst="rect">
            <a:avLst/>
          </a:prstGeom>
          <a:noFill/>
        </p:spPr>
        <p:txBody>
          <a:bodyPr wrap="square" rtlCol="0">
            <a:spAutoFit/>
          </a:bodyPr>
          <a:lstStyle/>
          <a:p>
            <a:r>
              <a:rPr lang="en-US" dirty="0"/>
              <a:t>Step12: We backpropagate the Critic loss and update the parameters of the two Critic Models with an SGD optimizer</a:t>
            </a:r>
          </a:p>
          <a:p>
            <a:endParaRPr lang="en-US" dirty="0"/>
          </a:p>
          <a:p>
            <a:r>
              <a:rPr lang="en-US" dirty="0"/>
              <a:t>Step13: Once every two iterations, we update the Actor Model by performing gradient ascent on the output of the first Critic Model. </a:t>
            </a:r>
            <a:endParaRPr lang="en-IN" dirty="0"/>
          </a:p>
          <a:p>
            <a:endParaRPr lang="en-IN" dirty="0"/>
          </a:p>
          <a:p>
            <a:r>
              <a:rPr lang="en-US" dirty="0"/>
              <a:t>Step14: Still Once every two iterations, we update the Actor Target by </a:t>
            </a:r>
            <a:r>
              <a:rPr lang="en-US" dirty="0" err="1"/>
              <a:t>Polyak</a:t>
            </a:r>
            <a:r>
              <a:rPr lang="en-US" dirty="0"/>
              <a:t> averaging.</a:t>
            </a:r>
            <a:endParaRPr lang="en-IN" dirty="0"/>
          </a:p>
          <a:p>
            <a:endParaRPr lang="en-IN" dirty="0"/>
          </a:p>
          <a:p>
            <a:r>
              <a:rPr lang="en-US" dirty="0"/>
              <a:t>Step15: Once every two iterations we update the Critic Target by </a:t>
            </a:r>
            <a:r>
              <a:rPr lang="en-US" dirty="0" err="1"/>
              <a:t>Polyak</a:t>
            </a:r>
            <a:r>
              <a:rPr lang="en-US" dirty="0"/>
              <a:t> averaging</a:t>
            </a:r>
          </a:p>
          <a:p>
            <a:endParaRPr lang="en-US" dirty="0"/>
          </a:p>
          <a:p>
            <a:pPr algn="just"/>
            <a:r>
              <a:rPr lang="en-US" sz="1800" dirty="0">
                <a:effectLst/>
                <a:latin typeface="Trebuchet MS" panose="020B0603020202020204" pitchFamily="34" charset="0"/>
                <a:ea typeface="Times New Roman" panose="02020603050405020304" pitchFamily="18" charset="0"/>
              </a:rPr>
              <a:t>The word "Delayed" refers to the fact that every other iteration, the update of the Actor Model, Actor Target, and the two Critic Targets is postponed, i.e., an update is only made every two iterations. In comparison to the DDPG model, this delay results in an improvement.</a:t>
            </a:r>
            <a:endParaRPr lang="en-IN" sz="1800" dirty="0">
              <a:effectLst/>
              <a:latin typeface="Trebuchet MS" panose="020B0603020202020204" pitchFamily="34" charset="0"/>
              <a:ea typeface="Times New Roman" panose="02020603050405020304" pitchFamily="18" charset="0"/>
            </a:endParaRPr>
          </a:p>
          <a:p>
            <a:br>
              <a:rPr lang="en-US" sz="1800" dirty="0">
                <a:effectLst/>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293273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4A94AF-7CCB-542E-973A-D083E292450A}"/>
              </a:ext>
            </a:extLst>
          </p:cNvPr>
          <p:cNvSpPr>
            <a:spLocks noGrp="1"/>
          </p:cNvSpPr>
          <p:nvPr>
            <p:ph idx="1"/>
          </p:nvPr>
        </p:nvSpPr>
        <p:spPr/>
        <p:txBody>
          <a:bodyPr/>
          <a:lstStyle/>
          <a:p>
            <a:endParaRPr lang="en-IN" dirty="0"/>
          </a:p>
        </p:txBody>
      </p:sp>
      <p:pic>
        <p:nvPicPr>
          <p:cNvPr id="4" name="image23.jpeg">
            <a:extLst>
              <a:ext uri="{FF2B5EF4-FFF2-40B4-BE49-F238E27FC236}">
                <a16:creationId xmlns:a16="http://schemas.microsoft.com/office/drawing/2014/main" id="{236A6423-28DE-D210-F8D6-A1C2B72F9538}"/>
              </a:ext>
            </a:extLst>
          </p:cNvPr>
          <p:cNvPicPr>
            <a:picLocks noChangeAspect="1"/>
          </p:cNvPicPr>
          <p:nvPr/>
        </p:nvPicPr>
        <p:blipFill>
          <a:blip r:embed="rId2" cstate="print"/>
          <a:stretch>
            <a:fillRect/>
          </a:stretch>
        </p:blipFill>
        <p:spPr>
          <a:xfrm>
            <a:off x="1103312" y="609602"/>
            <a:ext cx="8946541" cy="5795680"/>
          </a:xfrm>
          <a:prstGeom prst="rect">
            <a:avLst/>
          </a:prstGeom>
        </p:spPr>
      </p:pic>
    </p:spTree>
    <p:extLst>
      <p:ext uri="{BB962C8B-B14F-4D97-AF65-F5344CB8AC3E}">
        <p14:creationId xmlns:p14="http://schemas.microsoft.com/office/powerpoint/2010/main" val="104511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DD6FB49-9749-D181-430F-FECDED39569C}"/>
              </a:ext>
            </a:extLst>
          </p:cNvPr>
          <p:cNvSpPr>
            <a:spLocks noChangeArrowheads="1"/>
          </p:cNvSpPr>
          <p:nvPr/>
        </p:nvSpPr>
        <p:spPr bwMode="auto">
          <a:xfrm>
            <a:off x="1666334" y="2474259"/>
            <a:ext cx="157124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5" name="image24.png">
            <a:extLst>
              <a:ext uri="{FF2B5EF4-FFF2-40B4-BE49-F238E27FC236}">
                <a16:creationId xmlns:a16="http://schemas.microsoft.com/office/drawing/2014/main" id="{500F03B6-B00D-4E68-F713-F527011F0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976" y="1220867"/>
            <a:ext cx="4823012" cy="42476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AE3B76FD-CFF0-9F05-EE5D-B5C11DEFEA07}"/>
              </a:ext>
            </a:extLst>
          </p:cNvPr>
          <p:cNvSpPr>
            <a:spLocks noChangeArrowheads="1"/>
          </p:cNvSpPr>
          <p:nvPr/>
        </p:nvSpPr>
        <p:spPr bwMode="auto">
          <a:xfrm>
            <a:off x="1856834" y="5412563"/>
            <a:ext cx="1571249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FF307E1-DCE6-BC0E-307C-B50988206024}"/>
              </a:ext>
            </a:extLst>
          </p:cNvPr>
          <p:cNvPicPr>
            <a:picLocks noChangeAspect="1"/>
          </p:cNvPicPr>
          <p:nvPr/>
        </p:nvPicPr>
        <p:blipFill rotWithShape="1">
          <a:blip r:embed="rId3"/>
          <a:srcRect l="25294" t="50000" r="39853" b="13447"/>
          <a:stretch/>
        </p:blipFill>
        <p:spPr>
          <a:xfrm>
            <a:off x="564776" y="1220867"/>
            <a:ext cx="4518211" cy="4247604"/>
          </a:xfrm>
          <a:prstGeom prst="rect">
            <a:avLst/>
          </a:prstGeom>
        </p:spPr>
      </p:pic>
    </p:spTree>
    <p:extLst>
      <p:ext uri="{BB962C8B-B14F-4D97-AF65-F5344CB8AC3E}">
        <p14:creationId xmlns:p14="http://schemas.microsoft.com/office/powerpoint/2010/main" val="90745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E846-780E-C977-07DF-3CFCFAA8ED30}"/>
              </a:ext>
            </a:extLst>
          </p:cNvPr>
          <p:cNvSpPr>
            <a:spLocks noGrp="1"/>
          </p:cNvSpPr>
          <p:nvPr>
            <p:ph type="title"/>
          </p:nvPr>
        </p:nvSpPr>
        <p:spPr/>
        <p:txBody>
          <a:bodyPr/>
          <a:lstStyle/>
          <a:p>
            <a:br>
              <a:rPr lang="en-US" sz="3600" dirty="0"/>
            </a:br>
            <a:r>
              <a:rPr lang="en-US" sz="3600" dirty="0"/>
              <a:t>Performance of the TD3-Ant</a:t>
            </a:r>
            <a:br>
              <a:rPr lang="en-US" sz="3600" dirty="0"/>
            </a:br>
            <a:br>
              <a:rPr lang="en-US" sz="3600" dirty="0"/>
            </a:br>
            <a:endParaRPr lang="en-IN" sz="3600" dirty="0"/>
          </a:p>
        </p:txBody>
      </p:sp>
      <p:pic>
        <p:nvPicPr>
          <p:cNvPr id="9" name="Content Placeholder 8">
            <a:extLst>
              <a:ext uri="{FF2B5EF4-FFF2-40B4-BE49-F238E27FC236}">
                <a16:creationId xmlns:a16="http://schemas.microsoft.com/office/drawing/2014/main" id="{ECA64ABA-F262-6A11-7E66-AD8A35EF97FB}"/>
              </a:ext>
            </a:extLst>
          </p:cNvPr>
          <p:cNvPicPr>
            <a:picLocks noGrp="1" noChangeAspect="1"/>
          </p:cNvPicPr>
          <p:nvPr>
            <p:ph idx="1"/>
          </p:nvPr>
        </p:nvPicPr>
        <p:blipFill>
          <a:blip r:embed="rId2"/>
          <a:stretch>
            <a:fillRect/>
          </a:stretch>
        </p:blipFill>
        <p:spPr>
          <a:xfrm>
            <a:off x="2287952" y="2203269"/>
            <a:ext cx="6577872" cy="4045130"/>
          </a:xfrm>
        </p:spPr>
      </p:pic>
    </p:spTree>
    <p:extLst>
      <p:ext uri="{BB962C8B-B14F-4D97-AF65-F5344CB8AC3E}">
        <p14:creationId xmlns:p14="http://schemas.microsoft.com/office/powerpoint/2010/main" val="271209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66B1-B82C-DC86-0D33-0847EAF7C76B}"/>
              </a:ext>
            </a:extLst>
          </p:cNvPr>
          <p:cNvSpPr>
            <a:spLocks noGrp="1"/>
          </p:cNvSpPr>
          <p:nvPr>
            <p:ph type="title"/>
          </p:nvPr>
        </p:nvSpPr>
        <p:spPr/>
        <p:txBody>
          <a:bodyPr/>
          <a:lstStyle/>
          <a:p>
            <a:br>
              <a:rPr lang="en-US" sz="3600" dirty="0"/>
            </a:br>
            <a:r>
              <a:rPr lang="en-US" sz="3600" dirty="0"/>
              <a:t>Stepwise movements of TD3-Ant</a:t>
            </a:r>
            <a:endParaRPr lang="en-IN" sz="3600" dirty="0"/>
          </a:p>
        </p:txBody>
      </p:sp>
      <p:sp>
        <p:nvSpPr>
          <p:cNvPr id="3" name="Content Placeholder 2">
            <a:extLst>
              <a:ext uri="{FF2B5EF4-FFF2-40B4-BE49-F238E27FC236}">
                <a16:creationId xmlns:a16="http://schemas.microsoft.com/office/drawing/2014/main" id="{0A017762-78C9-7172-7C6D-059BF8771F79}"/>
              </a:ext>
            </a:extLst>
          </p:cNvPr>
          <p:cNvSpPr>
            <a:spLocks noGrp="1"/>
          </p:cNvSpPr>
          <p:nvPr>
            <p:ph sz="half" idx="1"/>
          </p:nvPr>
        </p:nvSpPr>
        <p:spPr/>
        <p:txBody>
          <a:bodyPr/>
          <a:lstStyle/>
          <a:p>
            <a:r>
              <a:rPr lang="en-US" sz="1800" dirty="0">
                <a:effectLst/>
                <a:latin typeface="Times New Roman" panose="02020603050405020304" pitchFamily="18" charset="0"/>
                <a:ea typeface="Times New Roman" panose="02020603050405020304" pitchFamily="18" charset="0"/>
              </a:rPr>
              <a:t>Below is the snapshot of walker after execution of 10,000 timesteps: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79DB1E29-AF1F-1BBC-D520-575EFF4AA3B0}"/>
              </a:ext>
            </a:extLst>
          </p:cNvPr>
          <p:cNvSpPr>
            <a:spLocks noGrp="1"/>
          </p:cNvSpPr>
          <p:nvPr>
            <p:ph sz="half" idx="2"/>
          </p:nvPr>
        </p:nvSpPr>
        <p:spPr/>
        <p:txBody>
          <a:bodyPr/>
          <a:lstStyle/>
          <a:p>
            <a:r>
              <a:rPr lang="en-US" sz="1800" dirty="0">
                <a:effectLst/>
                <a:latin typeface="Times New Roman" panose="02020603050405020304" pitchFamily="18" charset="0"/>
                <a:ea typeface="Times New Roman" panose="02020603050405020304" pitchFamily="18" charset="0"/>
              </a:rPr>
              <a:t>Below is the snapshot of walker after 50,000 timesteps: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C483C92F-40B6-6130-D1BB-3DB3D8D382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804" t="-1174" r="17095" b="11990"/>
          <a:stretch/>
        </p:blipFill>
        <p:spPr bwMode="auto">
          <a:xfrm>
            <a:off x="1392671" y="3287486"/>
            <a:ext cx="3817620" cy="28956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28FB08B-8805-21A0-E1EA-FC505ED6B4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898" r="17343" b="11754"/>
          <a:stretch/>
        </p:blipFill>
        <p:spPr bwMode="auto">
          <a:xfrm>
            <a:off x="5789010" y="3317966"/>
            <a:ext cx="3878580" cy="2865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843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ACC8-B573-5981-C9C0-927D53AB447E}"/>
              </a:ext>
            </a:extLst>
          </p:cNvPr>
          <p:cNvSpPr>
            <a:spLocks noGrp="1"/>
          </p:cNvSpPr>
          <p:nvPr>
            <p:ph type="title"/>
          </p:nvPr>
        </p:nvSpPr>
        <p:spPr>
          <a:xfrm>
            <a:off x="778044" y="972645"/>
            <a:ext cx="9404723" cy="1400530"/>
          </a:xfrm>
        </p:spPr>
        <p:txBody>
          <a:bodyPr/>
          <a:lstStyle/>
          <a:p>
            <a:r>
              <a:rPr lang="en-IN" dirty="0"/>
              <a:t>Conclusion</a:t>
            </a:r>
          </a:p>
        </p:txBody>
      </p:sp>
      <p:sp>
        <p:nvSpPr>
          <p:cNvPr id="3" name="Content Placeholder 2">
            <a:extLst>
              <a:ext uri="{FF2B5EF4-FFF2-40B4-BE49-F238E27FC236}">
                <a16:creationId xmlns:a16="http://schemas.microsoft.com/office/drawing/2014/main" id="{9C060CCD-D2C6-CB6E-6B0F-86C76A29D729}"/>
              </a:ext>
            </a:extLst>
          </p:cNvPr>
          <p:cNvSpPr>
            <a:spLocks noGrp="1"/>
          </p:cNvSpPr>
          <p:nvPr>
            <p:ph idx="1"/>
          </p:nvPr>
        </p:nvSpPr>
        <p:spPr/>
        <p:txBody>
          <a:bodyPr>
            <a:normAutofit/>
          </a:bodyPr>
          <a:lstStyle/>
          <a:p>
            <a:pPr marL="0" indent="0">
              <a:buNone/>
            </a:pP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With the implementation </a:t>
            </a:r>
            <a:r>
              <a:rPr lang="en-US" dirty="0">
                <a:latin typeface="Times New Roman" panose="02020603050405020304" pitchFamily="18" charset="0"/>
                <a:ea typeface="Times New Roman" panose="02020603050405020304" pitchFamily="18" charset="0"/>
              </a:rPr>
              <a:t>of TD3PG</a:t>
            </a:r>
            <a:r>
              <a:rPr lang="en-US" sz="1800" dirty="0">
                <a:effectLst/>
                <a:latin typeface="Times New Roman" panose="02020603050405020304" pitchFamily="18" charset="0"/>
                <a:ea typeface="Times New Roman" panose="02020603050405020304" pitchFamily="18" charset="0"/>
              </a:rPr>
              <a:t> we can conclude that we have fulfilled our objective, that is, we have successfully trained our walker in Ant-v1, Half-cheetah-v1, and Half-humanoid-v1 environment. Based on the training results the agent was able to successfully navigate the environment.</a:t>
            </a:r>
          </a:p>
          <a:p>
            <a:r>
              <a:rPr lang="en-US" sz="1800" dirty="0">
                <a:effectLst/>
                <a:latin typeface="Times New Roman" panose="02020603050405020304" pitchFamily="18" charset="0"/>
                <a:ea typeface="Times New Roman" panose="02020603050405020304" pitchFamily="18" charset="0"/>
              </a:rPr>
              <a:t>The approximate value of the average reward received after training the walker is equivalent to the return value mentioned in the publication.</a:t>
            </a:r>
          </a:p>
          <a:p>
            <a:r>
              <a:rPr lang="en-US" sz="1800" dirty="0">
                <a:effectLst/>
                <a:latin typeface="Times New Roman" panose="02020603050405020304" pitchFamily="18" charset="0"/>
                <a:ea typeface="Times New Roman" panose="02020603050405020304" pitchFamily="18" charset="0"/>
              </a:rPr>
              <a:t>Hence, we confirmed the usefulness of the TD3 algorithm in coordinating the motion of a Quadruped Walker in a continuous action-space with this implementation.</a:t>
            </a:r>
          </a:p>
        </p:txBody>
      </p:sp>
      <p:sp>
        <p:nvSpPr>
          <p:cNvPr id="6" name="Rectangle 5">
            <a:extLst>
              <a:ext uri="{FF2B5EF4-FFF2-40B4-BE49-F238E27FC236}">
                <a16:creationId xmlns:a16="http://schemas.microsoft.com/office/drawing/2014/main" id="{79186F2C-D2C1-8238-E97B-857A22267006}"/>
              </a:ext>
            </a:extLst>
          </p:cNvPr>
          <p:cNvSpPr>
            <a:spLocks noChangeArrowheads="1"/>
          </p:cNvSpPr>
          <p:nvPr/>
        </p:nvSpPr>
        <p:spPr bwMode="auto">
          <a:xfrm>
            <a:off x="3933879" y="3625839"/>
            <a:ext cx="6058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614F95FA-5B51-2814-111D-DB47D182B999}"/>
              </a:ext>
            </a:extLst>
          </p:cNvPr>
          <p:cNvSpPr>
            <a:spLocks noChangeArrowheads="1"/>
          </p:cNvSpPr>
          <p:nvPr/>
        </p:nvSpPr>
        <p:spPr bwMode="auto">
          <a:xfrm>
            <a:off x="4124379" y="7008415"/>
            <a:ext cx="60583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977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t">
            <a:hlinkClick r:id="" action="ppaction://media"/>
            <a:extLst>
              <a:ext uri="{FF2B5EF4-FFF2-40B4-BE49-F238E27FC236}">
                <a16:creationId xmlns:a16="http://schemas.microsoft.com/office/drawing/2014/main" id="{EF2D3149-7508-B888-9F22-E5FECD06BF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2483" y="865981"/>
            <a:ext cx="7425407" cy="5126038"/>
          </a:xfrm>
        </p:spPr>
      </p:pic>
    </p:spTree>
    <p:extLst>
      <p:ext uri="{BB962C8B-B14F-4D97-AF65-F5344CB8AC3E}">
        <p14:creationId xmlns:p14="http://schemas.microsoft.com/office/powerpoint/2010/main" val="406551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CA65-EC26-4199-A9D5-E21E64AEBFEB}"/>
              </a:ext>
            </a:extLst>
          </p:cNvPr>
          <p:cNvSpPr>
            <a:spLocks noGrp="1"/>
          </p:cNvSpPr>
          <p:nvPr>
            <p:ph type="title"/>
          </p:nvPr>
        </p:nvSpPr>
        <p:spPr>
          <a:xfrm>
            <a:off x="1302305" y="667450"/>
            <a:ext cx="9692640" cy="1346089"/>
          </a:xfrm>
        </p:spPr>
        <p:txBody>
          <a:bodyPr>
            <a:normAutofit/>
          </a:bodyPr>
          <a:lstStyle/>
          <a:p>
            <a:r>
              <a:rPr lang="en-US" sz="4800" b="1" u="sng" dirty="0"/>
              <a:t>Objective </a:t>
            </a:r>
            <a:r>
              <a:rPr lang="en-US" sz="4800" b="1" dirty="0"/>
              <a:t>:</a:t>
            </a:r>
          </a:p>
        </p:txBody>
      </p:sp>
      <p:sp>
        <p:nvSpPr>
          <p:cNvPr id="3" name="Content Placeholder 2">
            <a:extLst>
              <a:ext uri="{FF2B5EF4-FFF2-40B4-BE49-F238E27FC236}">
                <a16:creationId xmlns:a16="http://schemas.microsoft.com/office/drawing/2014/main" id="{108D2854-1C20-4D1E-8D91-6D2B2C553761}"/>
              </a:ext>
            </a:extLst>
          </p:cNvPr>
          <p:cNvSpPr>
            <a:spLocks noGrp="1"/>
          </p:cNvSpPr>
          <p:nvPr>
            <p:ph idx="1"/>
          </p:nvPr>
        </p:nvSpPr>
        <p:spPr>
          <a:xfrm>
            <a:off x="1302305" y="2146041"/>
            <a:ext cx="8787198" cy="3862873"/>
          </a:xfrm>
        </p:spPr>
        <p:txBody>
          <a:bodyPr>
            <a:normAutofit/>
          </a:bodyPr>
          <a:lstStyle/>
          <a:p>
            <a:pPr marL="0" indent="0">
              <a:buNone/>
            </a:pPr>
            <a:r>
              <a:rPr lang="en-US" sz="2400" dirty="0"/>
              <a:t>To train custom-build Quadruped Walker through various reinforcement learning algorithms. The walker agent is incentivized to navigate towards a target while being restricted to two or three degrees of freedom along each of its limbs.</a:t>
            </a:r>
          </a:p>
          <a:p>
            <a:pPr marL="0" indent="0">
              <a:buNone/>
            </a:pPr>
            <a:r>
              <a:rPr lang="en-US" sz="2400" dirty="0"/>
              <a:t>To clarify more, we are training a bot in a virtual environment to adapt and react to the obstacles met in that environment.</a:t>
            </a:r>
          </a:p>
        </p:txBody>
      </p:sp>
    </p:spTree>
    <p:extLst>
      <p:ext uri="{BB962C8B-B14F-4D97-AF65-F5344CB8AC3E}">
        <p14:creationId xmlns:p14="http://schemas.microsoft.com/office/powerpoint/2010/main" val="178373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6FDC3B-7DD7-4E38-B67B-552A84E7EF02}"/>
              </a:ext>
            </a:extLst>
          </p:cNvPr>
          <p:cNvSpPr>
            <a:spLocks noGrp="1"/>
          </p:cNvSpPr>
          <p:nvPr>
            <p:ph type="ctrTitle"/>
          </p:nvPr>
        </p:nvSpPr>
        <p:spPr/>
        <p:txBody>
          <a:bodyPr>
            <a:normAutofit/>
          </a:bodyPr>
          <a:lstStyle/>
          <a:p>
            <a:pPr algn="ctr"/>
            <a:r>
              <a:rPr lang="en-IN" sz="9600" dirty="0"/>
              <a:t>T</a:t>
            </a:r>
            <a:r>
              <a:rPr lang="en-IN" sz="8800" dirty="0"/>
              <a:t>HANK</a:t>
            </a:r>
            <a:r>
              <a:rPr lang="en-IN" sz="9600" dirty="0"/>
              <a:t> Y</a:t>
            </a:r>
            <a:r>
              <a:rPr lang="en-IN" sz="8800" dirty="0"/>
              <a:t>OU</a:t>
            </a:r>
          </a:p>
        </p:txBody>
      </p:sp>
    </p:spTree>
    <p:extLst>
      <p:ext uri="{BB962C8B-B14F-4D97-AF65-F5344CB8AC3E}">
        <p14:creationId xmlns:p14="http://schemas.microsoft.com/office/powerpoint/2010/main" val="15542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D20F-BE57-429F-BC2E-E8F06B35A45D}"/>
              </a:ext>
            </a:extLst>
          </p:cNvPr>
          <p:cNvSpPr>
            <a:spLocks noGrp="1"/>
          </p:cNvSpPr>
          <p:nvPr>
            <p:ph type="title"/>
          </p:nvPr>
        </p:nvSpPr>
        <p:spPr>
          <a:xfrm>
            <a:off x="1139330" y="348965"/>
            <a:ext cx="9692640" cy="1168808"/>
          </a:xfrm>
        </p:spPr>
        <p:txBody>
          <a:bodyPr>
            <a:normAutofit/>
          </a:bodyPr>
          <a:lstStyle/>
          <a:p>
            <a:r>
              <a:rPr lang="en-US" sz="4800" b="1" u="sng" dirty="0"/>
              <a:t>Tools and Technologies Used</a:t>
            </a:r>
            <a:r>
              <a:rPr lang="en-US" sz="4800" dirty="0"/>
              <a:t>:</a:t>
            </a:r>
          </a:p>
        </p:txBody>
      </p:sp>
      <p:sp>
        <p:nvSpPr>
          <p:cNvPr id="3" name="Content Placeholder 2">
            <a:extLst>
              <a:ext uri="{FF2B5EF4-FFF2-40B4-BE49-F238E27FC236}">
                <a16:creationId xmlns:a16="http://schemas.microsoft.com/office/drawing/2014/main" id="{D6BBE03B-91F9-409E-8DA0-641A5106239B}"/>
              </a:ext>
            </a:extLst>
          </p:cNvPr>
          <p:cNvSpPr>
            <a:spLocks noGrp="1"/>
          </p:cNvSpPr>
          <p:nvPr>
            <p:ph idx="1"/>
          </p:nvPr>
        </p:nvSpPr>
        <p:spPr>
          <a:xfrm>
            <a:off x="1215219" y="2006081"/>
            <a:ext cx="9253728" cy="4183386"/>
          </a:xfrm>
        </p:spPr>
        <p:txBody>
          <a:bodyPr>
            <a:normAutofit/>
          </a:bodyPr>
          <a:lstStyle/>
          <a:p>
            <a:pPr>
              <a:buFont typeface="Arial" panose="020B0604020202020204" pitchFamily="34" charset="0"/>
              <a:buChar char="•"/>
            </a:pPr>
            <a:r>
              <a:rPr lang="en-US" sz="2400" dirty="0" err="1">
                <a:solidFill>
                  <a:schemeClr val="tx1"/>
                </a:solidFill>
                <a:effectLst/>
                <a:ea typeface="Times New Roman" panose="02020603050405020304" pitchFamily="18" charset="0"/>
                <a:cs typeface="Times New Roman" panose="02020603050405020304" pitchFamily="18" charset="0"/>
              </a:rPr>
              <a:t>Pybullet</a:t>
            </a:r>
            <a:r>
              <a:rPr lang="en-US" sz="2400" dirty="0">
                <a:solidFill>
                  <a:schemeClr val="tx1"/>
                </a:solidFill>
                <a:effectLst/>
                <a:ea typeface="Times New Roman" panose="02020603050405020304" pitchFamily="18" charset="0"/>
                <a:cs typeface="Times New Roman" panose="02020603050405020304" pitchFamily="18" charset="0"/>
              </a:rPr>
              <a:t> -</a:t>
            </a:r>
            <a:r>
              <a:rPr lang="en-US" sz="2400" b="0" i="0" dirty="0">
                <a:solidFill>
                  <a:schemeClr val="tx1"/>
                </a:solidFill>
                <a:effectLst/>
                <a:cs typeface="Times New Roman" panose="02020603050405020304" pitchFamily="18" charset="0"/>
              </a:rPr>
              <a:t> </a:t>
            </a:r>
            <a:r>
              <a:rPr lang="en-US" sz="2400" b="0" i="0" dirty="0" err="1">
                <a:solidFill>
                  <a:schemeClr val="tx1"/>
                </a:solidFill>
                <a:effectLst/>
                <a:cs typeface="Times New Roman" panose="02020603050405020304" pitchFamily="18" charset="0"/>
              </a:rPr>
              <a:t>pybullet</a:t>
            </a:r>
            <a:r>
              <a:rPr lang="en-US" sz="2400" b="0" i="0" dirty="0">
                <a:solidFill>
                  <a:schemeClr val="tx1"/>
                </a:solidFill>
                <a:effectLst/>
                <a:cs typeface="Times New Roman" panose="02020603050405020304" pitchFamily="18" charset="0"/>
              </a:rPr>
              <a:t> is an easy to use Python module for physics simulation, robotics and deep reinforcement learning based on the Bullet Physics engine.</a:t>
            </a:r>
          </a:p>
          <a:p>
            <a:pPr lvl="1">
              <a:buFont typeface="Arial" panose="020B0604020202020204" pitchFamily="34" charset="0"/>
              <a:buChar char="•"/>
            </a:pPr>
            <a:r>
              <a:rPr lang="en-US" sz="2200" b="0" i="0" dirty="0">
                <a:solidFill>
                  <a:schemeClr val="tx1"/>
                </a:solidFill>
                <a:effectLst/>
                <a:cs typeface="Times New Roman" panose="02020603050405020304" pitchFamily="18" charset="0"/>
              </a:rPr>
              <a:t>It provides forward dynamics simulation, inverse dynamics computation, forward and inverse kinematics and collision detection and ray intersection queries.</a:t>
            </a:r>
          </a:p>
          <a:p>
            <a:pPr lvl="1">
              <a:buFont typeface="Arial" panose="020B0604020202020204" pitchFamily="34" charset="0"/>
              <a:buChar char="•"/>
            </a:pPr>
            <a:r>
              <a:rPr lang="en-IN" sz="2200" i="0" dirty="0">
                <a:solidFill>
                  <a:schemeClr val="tx1"/>
                </a:solidFill>
                <a:effectLst/>
                <a:cs typeface="Times New Roman" panose="02020603050405020304" pitchFamily="18" charset="0"/>
              </a:rPr>
              <a:t>Collision shapes include: sphere, box, cylinder, cone, non-convex and </a:t>
            </a:r>
            <a:r>
              <a:rPr lang="en-IN" sz="2200" dirty="0">
                <a:solidFill>
                  <a:schemeClr val="tx1"/>
                </a:solidFill>
                <a:cs typeface="Times New Roman" panose="02020603050405020304" pitchFamily="18" charset="0"/>
              </a:rPr>
              <a:t>triangle mesh</a:t>
            </a:r>
            <a:r>
              <a:rPr lang="en-IN" sz="2200" i="0" u="none" strike="noStrike" dirty="0">
                <a:solidFill>
                  <a:schemeClr val="tx1"/>
                </a:solidFill>
                <a:effectLst/>
                <a:cs typeface="Times New Roman" panose="02020603050405020304" pitchFamily="18" charset="0"/>
              </a:rPr>
              <a:t>.</a:t>
            </a:r>
          </a:p>
          <a:p>
            <a:pPr>
              <a:buFont typeface="Arial" panose="020B0604020202020204" pitchFamily="34" charset="0"/>
              <a:buChar char="•"/>
            </a:pPr>
            <a:r>
              <a:rPr lang="en-IN" sz="2400" dirty="0">
                <a:solidFill>
                  <a:schemeClr val="tx1"/>
                </a:solidFill>
                <a:cs typeface="Times New Roman" panose="02020603050405020304" pitchFamily="18" charset="0"/>
              </a:rPr>
              <a:t>Other libraries – </a:t>
            </a:r>
            <a:r>
              <a:rPr lang="en-IN" sz="2400" dirty="0" err="1">
                <a:solidFill>
                  <a:schemeClr val="tx1"/>
                </a:solidFill>
                <a:cs typeface="Times New Roman" panose="02020603050405020304" pitchFamily="18" charset="0"/>
              </a:rPr>
              <a:t>numpy</a:t>
            </a:r>
            <a:r>
              <a:rPr lang="en-IN" sz="2400" dirty="0">
                <a:solidFill>
                  <a:schemeClr val="tx1"/>
                </a:solidFill>
                <a:cs typeface="Times New Roman" panose="02020603050405020304" pitchFamily="18" charset="0"/>
              </a:rPr>
              <a:t>, torch, gym, </a:t>
            </a:r>
            <a:r>
              <a:rPr lang="en-IN" sz="2400" dirty="0" err="1">
                <a:solidFill>
                  <a:schemeClr val="tx1"/>
                </a:solidFill>
                <a:cs typeface="Times New Roman" panose="02020603050405020304" pitchFamily="18" charset="0"/>
              </a:rPr>
              <a:t>os</a:t>
            </a:r>
            <a:r>
              <a:rPr lang="en-IN" sz="2400" dirty="0">
                <a:solidFill>
                  <a:schemeClr val="tx1"/>
                </a:solidFill>
                <a:cs typeface="Times New Roman" panose="02020603050405020304" pitchFamily="18" charset="0"/>
              </a:rPr>
              <a:t>, matplotlib, etc.</a:t>
            </a:r>
          </a:p>
          <a:p>
            <a:pPr>
              <a:buFont typeface="Arial" panose="020B0604020202020204" pitchFamily="34" charset="0"/>
              <a:buChar char="•"/>
            </a:pPr>
            <a:r>
              <a:rPr lang="en-IN" sz="2400" dirty="0">
                <a:solidFill>
                  <a:schemeClr val="tx1"/>
                </a:solidFill>
                <a:cs typeface="Times New Roman" panose="02020603050405020304" pitchFamily="18" charset="0"/>
              </a:rPr>
              <a:t>Platform - Google </a:t>
            </a:r>
            <a:r>
              <a:rPr lang="en-IN" sz="2400" dirty="0" err="1">
                <a:solidFill>
                  <a:schemeClr val="tx1"/>
                </a:solidFill>
                <a:cs typeface="Times New Roman" panose="02020603050405020304" pitchFamily="18" charset="0"/>
              </a:rPr>
              <a:t>colab</a:t>
            </a:r>
            <a:r>
              <a:rPr lang="en-IN" sz="2400" dirty="0">
                <a:solidFill>
                  <a:schemeClr val="tx1"/>
                </a:solidFill>
                <a:cs typeface="Times New Roman" panose="02020603050405020304" pitchFamily="18" charset="0"/>
              </a:rPr>
              <a:t> </a:t>
            </a:r>
            <a:endParaRPr lang="en-IN" sz="2400" u="none" strike="noStrike" dirty="0">
              <a:solidFill>
                <a:schemeClr val="tx1"/>
              </a:solidFill>
              <a:cs typeface="Times New Roman" panose="02020603050405020304" pitchFamily="18" charset="0"/>
            </a:endParaRPr>
          </a:p>
          <a:p>
            <a:pPr marL="0" indent="0">
              <a:buNone/>
            </a:pPr>
            <a:endParaRPr lang="en-US" sz="2400" dirty="0">
              <a:solidFill>
                <a:srgbClr val="2F5496"/>
              </a:solidFill>
              <a:effectLst/>
              <a:latin typeface="+mj-lt"/>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4234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F0FC-CB7E-45DB-BA18-5E1800FAED8D}"/>
              </a:ext>
            </a:extLst>
          </p:cNvPr>
          <p:cNvSpPr>
            <a:spLocks noGrp="1"/>
          </p:cNvSpPr>
          <p:nvPr>
            <p:ph type="title"/>
          </p:nvPr>
        </p:nvSpPr>
        <p:spPr>
          <a:xfrm>
            <a:off x="481461" y="368953"/>
            <a:ext cx="7430898" cy="749689"/>
          </a:xfrm>
        </p:spPr>
        <p:txBody>
          <a:bodyPr>
            <a:normAutofit/>
          </a:bodyPr>
          <a:lstStyle/>
          <a:p>
            <a:r>
              <a:rPr lang="en-US" b="1" u="sng" dirty="0"/>
              <a:t>Reinforcement Learning :</a:t>
            </a:r>
          </a:p>
        </p:txBody>
      </p:sp>
      <p:pic>
        <p:nvPicPr>
          <p:cNvPr id="5" name="Content Placeholder 4">
            <a:extLst>
              <a:ext uri="{FF2B5EF4-FFF2-40B4-BE49-F238E27FC236}">
                <a16:creationId xmlns:a16="http://schemas.microsoft.com/office/drawing/2014/main" id="{02551CF9-13AC-4296-957D-F5626BBD2D92}"/>
              </a:ext>
            </a:extLst>
          </p:cNvPr>
          <p:cNvPicPr>
            <a:picLocks noGrp="1" noChangeAspect="1"/>
          </p:cNvPicPr>
          <p:nvPr>
            <p:ph sz="half" idx="1"/>
          </p:nvPr>
        </p:nvPicPr>
        <p:blipFill rotWithShape="1">
          <a:blip r:embed="rId2"/>
          <a:srcRect l="17867" r="22031"/>
          <a:stretch/>
        </p:blipFill>
        <p:spPr>
          <a:xfrm>
            <a:off x="561633" y="2141526"/>
            <a:ext cx="4234302" cy="3301831"/>
          </a:xfrm>
        </p:spPr>
      </p:pic>
      <p:sp>
        <p:nvSpPr>
          <p:cNvPr id="4" name="Content Placeholder 3">
            <a:extLst>
              <a:ext uri="{FF2B5EF4-FFF2-40B4-BE49-F238E27FC236}">
                <a16:creationId xmlns:a16="http://schemas.microsoft.com/office/drawing/2014/main" id="{1F657FFC-8566-480E-92C0-7CD270152936}"/>
              </a:ext>
            </a:extLst>
          </p:cNvPr>
          <p:cNvSpPr>
            <a:spLocks noGrp="1"/>
          </p:cNvSpPr>
          <p:nvPr>
            <p:ph sz="half" idx="2"/>
          </p:nvPr>
        </p:nvSpPr>
        <p:spPr>
          <a:xfrm>
            <a:off x="4991878" y="1414643"/>
            <a:ext cx="5887616" cy="5074404"/>
          </a:xfrm>
        </p:spPr>
        <p:txBody>
          <a:bodyPr>
            <a:normAutofit lnSpcReduction="10000"/>
          </a:bodyPr>
          <a:lstStyle/>
          <a:p>
            <a:pPr marL="0" indent="0">
              <a:buNone/>
            </a:pPr>
            <a:r>
              <a:rPr lang="en-US" b="1" i="0" dirty="0">
                <a:effectLst/>
                <a:latin typeface="inter-regular"/>
              </a:rPr>
              <a:t>Reinforcement Learning </a:t>
            </a:r>
            <a:r>
              <a:rPr lang="en-US" b="0" i="0" dirty="0">
                <a:effectLst/>
                <a:latin typeface="inter-regular"/>
              </a:rPr>
              <a:t>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p>
          <a:p>
            <a:pPr algn="just">
              <a:buFont typeface="Arial" panose="020B0604020202020204" pitchFamily="34" charset="0"/>
              <a:buChar char="•"/>
            </a:pPr>
            <a:r>
              <a:rPr lang="en-US" b="1" i="0" dirty="0">
                <a:effectLst/>
                <a:latin typeface="inter-bold"/>
              </a:rPr>
              <a:t>Agent():</a:t>
            </a:r>
            <a:r>
              <a:rPr lang="en-US" b="0" i="0" dirty="0">
                <a:effectLst/>
                <a:latin typeface="inter-regular"/>
              </a:rPr>
              <a:t> An entity that can perceive/explore the environment and act upon it.</a:t>
            </a:r>
          </a:p>
          <a:p>
            <a:pPr algn="just">
              <a:buFont typeface="Arial" panose="020B0604020202020204" pitchFamily="34" charset="0"/>
              <a:buChar char="•"/>
            </a:pPr>
            <a:r>
              <a:rPr lang="en-US" b="1" i="0" dirty="0">
                <a:effectLst/>
                <a:latin typeface="inter-bold"/>
              </a:rPr>
              <a:t>Environment():</a:t>
            </a:r>
            <a:r>
              <a:rPr lang="en-US" b="0" i="0" dirty="0">
                <a:effectLst/>
                <a:latin typeface="inter-regular"/>
              </a:rPr>
              <a:t> A situation in which an agent is present or surrounded by. In RL, we assume the stochastic environment, which means it is random in nature.</a:t>
            </a:r>
          </a:p>
          <a:p>
            <a:pPr algn="just">
              <a:buFont typeface="Arial" panose="020B0604020202020204" pitchFamily="34" charset="0"/>
              <a:buChar char="•"/>
            </a:pPr>
            <a:r>
              <a:rPr lang="en-US" b="1" i="0" dirty="0">
                <a:effectLst/>
                <a:latin typeface="inter-bold"/>
              </a:rPr>
              <a:t>Action():</a:t>
            </a:r>
            <a:r>
              <a:rPr lang="en-US" b="0" i="0" dirty="0">
                <a:effectLst/>
                <a:latin typeface="inter-regular"/>
              </a:rPr>
              <a:t> Actions are the moves taken by an agent within the environment.</a:t>
            </a:r>
          </a:p>
          <a:p>
            <a:pPr algn="just">
              <a:buFont typeface="Arial" panose="020B0604020202020204" pitchFamily="34" charset="0"/>
              <a:buChar char="•"/>
            </a:pPr>
            <a:r>
              <a:rPr lang="en-US" b="1" i="0" dirty="0">
                <a:effectLst/>
                <a:latin typeface="inter-bold"/>
              </a:rPr>
              <a:t>State():</a:t>
            </a:r>
            <a:r>
              <a:rPr lang="en-US" b="0" i="0" dirty="0">
                <a:effectLst/>
                <a:latin typeface="inter-regular"/>
              </a:rPr>
              <a:t> State is a situation returned by the environment after each action taken by the agent.</a:t>
            </a:r>
          </a:p>
          <a:p>
            <a:pPr algn="just">
              <a:buFont typeface="Arial" panose="020B0604020202020204" pitchFamily="34" charset="0"/>
              <a:buChar char="•"/>
            </a:pPr>
            <a:r>
              <a:rPr lang="en-US" b="1" i="0" dirty="0">
                <a:effectLst/>
                <a:latin typeface="inter-bold"/>
              </a:rPr>
              <a:t>Reward():</a:t>
            </a:r>
            <a:r>
              <a:rPr lang="en-US" b="0" i="0" dirty="0">
                <a:effectLst/>
                <a:latin typeface="inter-regular"/>
              </a:rPr>
              <a:t> A feedback returned to the agent from the environment to evaluate the action of the agent.</a:t>
            </a:r>
          </a:p>
          <a:p>
            <a:endParaRPr lang="en-US" b="0" i="0" dirty="0">
              <a:solidFill>
                <a:srgbClr val="000000"/>
              </a:solidFill>
              <a:effectLst/>
              <a:latin typeface="inter-regular"/>
            </a:endParaRPr>
          </a:p>
          <a:p>
            <a:endParaRPr lang="en-US" dirty="0"/>
          </a:p>
        </p:txBody>
      </p:sp>
    </p:spTree>
    <p:extLst>
      <p:ext uri="{BB962C8B-B14F-4D97-AF65-F5344CB8AC3E}">
        <p14:creationId xmlns:p14="http://schemas.microsoft.com/office/powerpoint/2010/main" val="354997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0481-17ED-4C9B-AB89-7CD174181D12}"/>
              </a:ext>
            </a:extLst>
          </p:cNvPr>
          <p:cNvSpPr>
            <a:spLocks noGrp="1"/>
          </p:cNvSpPr>
          <p:nvPr>
            <p:ph type="title"/>
          </p:nvPr>
        </p:nvSpPr>
        <p:spPr>
          <a:xfrm>
            <a:off x="190717" y="364398"/>
            <a:ext cx="9692640" cy="817889"/>
          </a:xfrm>
        </p:spPr>
        <p:txBody>
          <a:bodyPr>
            <a:normAutofit/>
          </a:bodyPr>
          <a:lstStyle/>
          <a:p>
            <a:r>
              <a:rPr lang="en-IN" sz="3600" b="1" u="sng" dirty="0">
                <a:effectLst/>
                <a:latin typeface="+mj-lt"/>
                <a:ea typeface="NSimSun" panose="02010609030101010101" pitchFamily="49" charset="-122"/>
                <a:cs typeface="Times New Roman" panose="02020603050405020304" pitchFamily="18" charset="0"/>
              </a:rPr>
              <a:t>Deep Q-Learning :</a:t>
            </a:r>
            <a:endParaRPr lang="en-US" sz="3600" b="1" u="sng" dirty="0"/>
          </a:p>
        </p:txBody>
      </p:sp>
      <p:sp>
        <p:nvSpPr>
          <p:cNvPr id="3" name="Content Placeholder 2">
            <a:extLst>
              <a:ext uri="{FF2B5EF4-FFF2-40B4-BE49-F238E27FC236}">
                <a16:creationId xmlns:a16="http://schemas.microsoft.com/office/drawing/2014/main" id="{21F3FD7A-D9D9-4FBE-AB14-88B53EAC5BE1}"/>
              </a:ext>
            </a:extLst>
          </p:cNvPr>
          <p:cNvSpPr>
            <a:spLocks noGrp="1"/>
          </p:cNvSpPr>
          <p:nvPr>
            <p:ph idx="1"/>
          </p:nvPr>
        </p:nvSpPr>
        <p:spPr>
          <a:xfrm>
            <a:off x="5965287" y="1481931"/>
            <a:ext cx="5691254" cy="5376069"/>
          </a:xfrm>
        </p:spPr>
        <p:txBody>
          <a:bodyPr>
            <a:normAutofit/>
          </a:bodyPr>
          <a:lstStyle/>
          <a:p>
            <a:pPr marL="0" indent="0">
              <a:buNone/>
            </a:pPr>
            <a:r>
              <a:rPr lang="en-US" b="0" i="0" dirty="0">
                <a:effectLst/>
                <a:latin typeface="Lato" panose="020F0502020204030203" pitchFamily="34" charset="0"/>
              </a:rPr>
              <a:t>In deep Q-learning, we use a neural network to approximate the Q-value function. The state is given as the input and the Q-value of all possible actions is generated as the output.</a:t>
            </a:r>
          </a:p>
          <a:p>
            <a:pPr marL="0" indent="0">
              <a:buNone/>
            </a:pPr>
            <a:r>
              <a:rPr lang="en-US" dirty="0">
                <a:latin typeface="Lato" panose="020F0502020204030203" pitchFamily="34" charset="0"/>
              </a:rPr>
              <a:t>T</a:t>
            </a:r>
            <a:r>
              <a:rPr lang="en-US" b="0" i="0" dirty="0">
                <a:effectLst/>
                <a:latin typeface="Lato" panose="020F0502020204030203" pitchFamily="34" charset="0"/>
              </a:rPr>
              <a:t>he steps involved in reinforcement learning using deep Q-learning :</a:t>
            </a:r>
          </a:p>
          <a:p>
            <a:pPr marL="342900" indent="-342900" algn="l">
              <a:buFont typeface="+mj-lt"/>
              <a:buAutoNum type="arabicPeriod"/>
            </a:pPr>
            <a:r>
              <a:rPr lang="en-US" sz="1600" b="0" i="0" dirty="0">
                <a:effectLst/>
                <a:latin typeface="Lato" panose="020F0502020204030203" pitchFamily="34" charset="0"/>
              </a:rPr>
              <a:t>All the past experience is stored by the user in memory</a:t>
            </a:r>
          </a:p>
          <a:p>
            <a:pPr marL="342900" indent="-342900" algn="l">
              <a:buFont typeface="+mj-lt"/>
              <a:buAutoNum type="arabicPeriod"/>
            </a:pPr>
            <a:r>
              <a:rPr lang="en-US" sz="1600" b="0" i="0" dirty="0">
                <a:effectLst/>
                <a:latin typeface="Lato" panose="020F0502020204030203" pitchFamily="34" charset="0"/>
              </a:rPr>
              <a:t>The next action is determined by the maximum output of the Q-network</a:t>
            </a:r>
          </a:p>
          <a:p>
            <a:pPr marL="342900" indent="-342900" algn="l">
              <a:buFont typeface="+mj-lt"/>
              <a:buAutoNum type="arabicPeriod"/>
            </a:pPr>
            <a:r>
              <a:rPr lang="en-US" sz="1600" b="0" i="0" dirty="0">
                <a:effectLst/>
                <a:latin typeface="Lato" panose="020F0502020204030203" pitchFamily="34" charset="0"/>
              </a:rPr>
              <a:t>The loss function here is mean squared error of the predicted Q-value and the target Q-value – Q*. </a:t>
            </a:r>
            <a:endParaRPr lang="en-US" dirty="0"/>
          </a:p>
        </p:txBody>
      </p:sp>
      <p:pic>
        <p:nvPicPr>
          <p:cNvPr id="2050" name="Picture 2">
            <a:extLst>
              <a:ext uri="{FF2B5EF4-FFF2-40B4-BE49-F238E27FC236}">
                <a16:creationId xmlns:a16="http://schemas.microsoft.com/office/drawing/2014/main" id="{804DF5BB-D8B8-4DCE-A5A6-F5CB729AD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71"/>
          <a:stretch/>
        </p:blipFill>
        <p:spPr bwMode="auto">
          <a:xfrm>
            <a:off x="190717" y="2402752"/>
            <a:ext cx="5254493" cy="26715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EEFF0B9-6D14-4B5B-8E1C-F1D7FAD14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245" y="5291737"/>
            <a:ext cx="4350398" cy="44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2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6733E-5A59-4793-9FA6-FDD00ECCA75F}"/>
              </a:ext>
            </a:extLst>
          </p:cNvPr>
          <p:cNvSpPr>
            <a:spLocks noGrp="1"/>
          </p:cNvSpPr>
          <p:nvPr>
            <p:ph type="title"/>
          </p:nvPr>
        </p:nvSpPr>
        <p:spPr>
          <a:xfrm>
            <a:off x="677334" y="720891"/>
            <a:ext cx="8596668" cy="920833"/>
          </a:xfrm>
        </p:spPr>
        <p:txBody>
          <a:bodyPr/>
          <a:lstStyle/>
          <a:p>
            <a:r>
              <a:rPr lang="en-IN" b="1" u="sng" dirty="0"/>
              <a:t>Policy Gradient :</a:t>
            </a:r>
          </a:p>
        </p:txBody>
      </p:sp>
      <p:sp>
        <p:nvSpPr>
          <p:cNvPr id="3" name="Content Placeholder 2">
            <a:extLst>
              <a:ext uri="{FF2B5EF4-FFF2-40B4-BE49-F238E27FC236}">
                <a16:creationId xmlns:a16="http://schemas.microsoft.com/office/drawing/2014/main" id="{9AB2DACF-0544-4B50-83DA-BCF3B601EC59}"/>
              </a:ext>
            </a:extLst>
          </p:cNvPr>
          <p:cNvSpPr>
            <a:spLocks noGrp="1"/>
          </p:cNvSpPr>
          <p:nvPr>
            <p:ph idx="1"/>
          </p:nvPr>
        </p:nvSpPr>
        <p:spPr>
          <a:xfrm>
            <a:off x="677334" y="2111162"/>
            <a:ext cx="8596668" cy="3880773"/>
          </a:xfrm>
        </p:spPr>
        <p:txBody>
          <a:bodyPr>
            <a:normAutofit/>
          </a:bodyPr>
          <a:lstStyle/>
          <a:p>
            <a:r>
              <a:rPr lang="en-US" sz="2000" b="0" i="0" dirty="0">
                <a:effectLst/>
                <a:latin typeface="Times New Roman" panose="02020603050405020304" pitchFamily="18" charset="0"/>
                <a:cs typeface="Times New Roman" panose="02020603050405020304" pitchFamily="18" charset="0"/>
              </a:rPr>
              <a:t>Policy gradient is an approach to solve reinforcement learning problems.</a:t>
            </a:r>
          </a:p>
          <a:p>
            <a:r>
              <a:rPr lang="en-US" sz="2000" b="0" i="0" dirty="0">
                <a:effectLst/>
                <a:latin typeface="Times New Roman" panose="02020603050405020304" pitchFamily="18" charset="0"/>
                <a:cs typeface="Times New Roman" panose="02020603050405020304" pitchFamily="18" charset="0"/>
              </a:rPr>
              <a:t>The goal of reinforcement learning is to find an optimal behavior strategy for the agent to obtain optimal rewards. The policy gradient methods target at modeling and optimizing the policy directly. The policy is usually modeled with a parameterized function respect to θ, πθ(</a:t>
            </a:r>
            <a:r>
              <a:rPr lang="en-US" sz="2000" b="0" i="0" dirty="0" err="1">
                <a:effectLst/>
                <a:latin typeface="Times New Roman" panose="02020603050405020304" pitchFamily="18" charset="0"/>
                <a:cs typeface="Times New Roman" panose="02020603050405020304" pitchFamily="18" charset="0"/>
              </a:rPr>
              <a:t>a|s</a:t>
            </a:r>
            <a:r>
              <a:rPr lang="en-US" sz="2000" b="0" i="0" dirty="0">
                <a:effectLst/>
                <a:latin typeface="Times New Roman" panose="02020603050405020304" pitchFamily="18" charset="0"/>
                <a:cs typeface="Times New Roman" panose="02020603050405020304" pitchFamily="18" charset="0"/>
              </a:rPr>
              <a:t>). The value of the reward (objective) function depends on this policy and then various algorithms can be applied to optimize θ for the best reward.</a:t>
            </a:r>
          </a:p>
          <a:p>
            <a:r>
              <a:rPr lang="en-US" dirty="0">
                <a:solidFill>
                  <a:schemeClr val="tx1"/>
                </a:solidFill>
                <a:latin typeface="Times New Roman" panose="02020603050405020304" pitchFamily="18" charset="0"/>
                <a:cs typeface="Times New Roman" panose="02020603050405020304" pitchFamily="18" charset="0"/>
              </a:rPr>
              <a:t>Like any Machine Learning setup, we define a set of parameters </a:t>
            </a:r>
            <a:r>
              <a:rPr lang="en-US" i="1" dirty="0">
                <a:solidFill>
                  <a:schemeClr val="tx1"/>
                </a:solidFill>
                <a:latin typeface="Times New Roman" panose="02020603050405020304" pitchFamily="18" charset="0"/>
                <a:cs typeface="Times New Roman" panose="02020603050405020304" pitchFamily="18" charset="0"/>
              </a:rPr>
              <a:t>θ</a:t>
            </a:r>
            <a:r>
              <a:rPr lang="en-US" dirty="0">
                <a:solidFill>
                  <a:schemeClr val="tx1"/>
                </a:solidFill>
                <a:latin typeface="Times New Roman" panose="02020603050405020304" pitchFamily="18" charset="0"/>
                <a:cs typeface="Times New Roman" panose="02020603050405020304" pitchFamily="18" charset="0"/>
              </a:rPr>
              <a:t> (e.g. the coefficients of a complex polynomial or the weights and biases of units in a neural network) to parametrize this policy — </a:t>
            </a:r>
            <a:r>
              <a:rPr lang="en-US" i="1" dirty="0">
                <a:solidFill>
                  <a:schemeClr val="tx1"/>
                </a:solidFill>
                <a:latin typeface="Times New Roman" panose="02020603050405020304" pitchFamily="18" charset="0"/>
                <a:cs typeface="Times New Roman" panose="02020603050405020304" pitchFamily="18" charset="0"/>
              </a:rPr>
              <a:t>π_θ</a:t>
            </a:r>
            <a:r>
              <a:rPr lang="en-US" dirty="0">
                <a:solidFill>
                  <a:schemeClr val="tx1"/>
                </a:solidFill>
                <a:latin typeface="Times New Roman" panose="02020603050405020304" pitchFamily="18" charset="0"/>
                <a:cs typeface="Times New Roman" panose="02020603050405020304" pitchFamily="18" charset="0"/>
              </a:rPr>
              <a:t>​ (also written a </a:t>
            </a:r>
            <a:r>
              <a:rPr lang="en-US" i="1" dirty="0">
                <a:solidFill>
                  <a:schemeClr val="tx1"/>
                </a:solidFill>
                <a:latin typeface="Times New Roman" panose="02020603050405020304" pitchFamily="18" charset="0"/>
                <a:cs typeface="Times New Roman" panose="02020603050405020304" pitchFamily="18" charset="0"/>
              </a:rPr>
              <a:t>π</a:t>
            </a:r>
            <a:r>
              <a:rPr lang="en-US" dirty="0">
                <a:solidFill>
                  <a:schemeClr val="tx1"/>
                </a:solidFill>
                <a:latin typeface="Times New Roman" panose="02020603050405020304" pitchFamily="18" charset="0"/>
                <a:cs typeface="Times New Roman" panose="02020603050405020304" pitchFamily="18" charset="0"/>
              </a:rPr>
              <a:t> for brevity).</a:t>
            </a:r>
            <a:r>
              <a:rPr lang="en-US" dirty="0">
                <a:latin typeface="Times New Roman" panose="02020603050405020304" pitchFamily="18" charset="0"/>
                <a:cs typeface="Times New Roman" panose="02020603050405020304" pitchFamily="18" charset="0"/>
              </a:rPr>
              <a:t> </a:t>
            </a:r>
            <a:endParaRPr lang="en-US" sz="2000" b="0" i="0" dirty="0">
              <a:solidFill>
                <a:srgbClr val="2021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024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FA39-FA2B-4523-A86B-2D295509FACC}"/>
              </a:ext>
            </a:extLst>
          </p:cNvPr>
          <p:cNvSpPr>
            <a:spLocks noGrp="1"/>
          </p:cNvSpPr>
          <p:nvPr>
            <p:ph type="title"/>
          </p:nvPr>
        </p:nvSpPr>
        <p:spPr>
          <a:xfrm>
            <a:off x="814251" y="1052741"/>
            <a:ext cx="9692640" cy="1107848"/>
          </a:xfrm>
        </p:spPr>
        <p:txBody>
          <a:bodyPr/>
          <a:lstStyle/>
          <a:p>
            <a:r>
              <a:rPr lang="en-IN" b="1" u="sng" dirty="0"/>
              <a:t>Actor Critic Model :</a:t>
            </a:r>
          </a:p>
        </p:txBody>
      </p:sp>
      <p:sp>
        <p:nvSpPr>
          <p:cNvPr id="3" name="Content Placeholder 2">
            <a:extLst>
              <a:ext uri="{FF2B5EF4-FFF2-40B4-BE49-F238E27FC236}">
                <a16:creationId xmlns:a16="http://schemas.microsoft.com/office/drawing/2014/main" id="{B4067B91-E266-47C2-86FD-731A60B4B76A}"/>
              </a:ext>
            </a:extLst>
          </p:cNvPr>
          <p:cNvSpPr>
            <a:spLocks noGrp="1"/>
          </p:cNvSpPr>
          <p:nvPr>
            <p:ph idx="1"/>
          </p:nvPr>
        </p:nvSpPr>
        <p:spPr>
          <a:xfrm>
            <a:off x="4959178" y="2179340"/>
            <a:ext cx="6203093" cy="3880773"/>
          </a:xfrm>
        </p:spPr>
        <p:txBody>
          <a:bodyPr>
            <a:normAutofit fontScale="92500" lnSpcReduction="20000"/>
          </a:bodyPr>
          <a:lstStyle/>
          <a:p>
            <a:r>
              <a:rPr lang="en-US" sz="2000" b="0" i="0" dirty="0">
                <a:effectLst/>
                <a:latin typeface="Times New Roman" panose="02020603050405020304" pitchFamily="18" charset="0"/>
                <a:cs typeface="Times New Roman" panose="02020603050405020304" pitchFamily="18" charset="0"/>
              </a:rPr>
              <a:t>It has two networks: Actor and Critic. The actor decided which action should be taken and critic inform the actor how good was the action and how it should adjust. The learning of the actor is based on policy gradient approach. In comparison, critics evaluate the action produced by the actor by computing the value function.</a:t>
            </a:r>
          </a:p>
          <a:p>
            <a:r>
              <a:rPr lang="en-US" sz="1900" dirty="0">
                <a:latin typeface="Times New Roman" panose="02020603050405020304" pitchFamily="18" charset="0"/>
                <a:cs typeface="Times New Roman" panose="02020603050405020304" pitchFamily="18" charset="0"/>
              </a:rPr>
              <a:t>The principal idea is to split the model in two: one for computing an action based on a state and another one to produce the Q values of the action.</a:t>
            </a:r>
          </a:p>
          <a:p>
            <a:r>
              <a:rPr lang="en-US" sz="1900" dirty="0">
                <a:latin typeface="Times New Roman" panose="02020603050405020304" pitchFamily="18" charset="0"/>
                <a:cs typeface="Times New Roman" panose="02020603050405020304" pitchFamily="18" charset="0"/>
              </a:rPr>
              <a:t>The actor takes as input the state and outputs the best action. It essentially controls how the agent behaves by </a:t>
            </a:r>
            <a:r>
              <a:rPr lang="en-US" sz="1900" b="1" dirty="0">
                <a:latin typeface="Times New Roman" panose="02020603050405020304" pitchFamily="18" charset="0"/>
                <a:cs typeface="Times New Roman" panose="02020603050405020304" pitchFamily="18" charset="0"/>
              </a:rPr>
              <a:t>learning the optimal policy</a:t>
            </a:r>
            <a:r>
              <a:rPr lang="en-US" sz="1900" dirty="0">
                <a:latin typeface="Times New Roman" panose="02020603050405020304" pitchFamily="18" charset="0"/>
                <a:cs typeface="Times New Roman" panose="02020603050405020304" pitchFamily="18" charset="0"/>
              </a:rPr>
              <a:t> (policy-based). The critic, on the other hand, </a:t>
            </a:r>
            <a:r>
              <a:rPr lang="en-US" sz="1900" b="1" dirty="0">
                <a:latin typeface="Times New Roman" panose="02020603050405020304" pitchFamily="18" charset="0"/>
                <a:cs typeface="Times New Roman" panose="02020603050405020304" pitchFamily="18" charset="0"/>
              </a:rPr>
              <a:t>evaluates the action by computing the value function</a:t>
            </a:r>
            <a:r>
              <a:rPr lang="en-US" sz="1900" dirty="0">
                <a:latin typeface="Times New Roman" panose="02020603050405020304" pitchFamily="18" charset="0"/>
                <a:cs typeface="Times New Roman" panose="02020603050405020304" pitchFamily="18" charset="0"/>
              </a:rPr>
              <a:t> (value based).</a:t>
            </a:r>
            <a:endParaRPr lang="en-US" sz="1900" b="0" i="0" dirty="0">
              <a:solidFill>
                <a:srgbClr val="292929"/>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51" y="2284157"/>
            <a:ext cx="4144927" cy="3334049"/>
          </a:xfrm>
          <a:prstGeom prst="rect">
            <a:avLst/>
          </a:prstGeom>
        </p:spPr>
      </p:pic>
    </p:spTree>
    <p:extLst>
      <p:ext uri="{BB962C8B-B14F-4D97-AF65-F5344CB8AC3E}">
        <p14:creationId xmlns:p14="http://schemas.microsoft.com/office/powerpoint/2010/main" val="90254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9CEB-7323-AF83-B855-52F95D19F42F}"/>
              </a:ext>
            </a:extLst>
          </p:cNvPr>
          <p:cNvSpPr>
            <a:spLocks noGrp="1"/>
          </p:cNvSpPr>
          <p:nvPr>
            <p:ph type="title"/>
          </p:nvPr>
        </p:nvSpPr>
        <p:spPr/>
        <p:txBody>
          <a:bodyPr>
            <a:normAutofit/>
          </a:bodyPr>
          <a:lstStyle/>
          <a:p>
            <a:r>
              <a:rPr lang="en-IN" u="sng" dirty="0"/>
              <a:t>Deep Deterministic Policy Gradient</a:t>
            </a:r>
          </a:p>
        </p:txBody>
      </p:sp>
      <p:sp>
        <p:nvSpPr>
          <p:cNvPr id="3" name="Content Placeholder 2">
            <a:extLst>
              <a:ext uri="{FF2B5EF4-FFF2-40B4-BE49-F238E27FC236}">
                <a16:creationId xmlns:a16="http://schemas.microsoft.com/office/drawing/2014/main" id="{9914015F-E013-3BAC-CA04-330DB3BB1691}"/>
              </a:ext>
            </a:extLst>
          </p:cNvPr>
          <p:cNvSpPr>
            <a:spLocks noGrp="1"/>
          </p:cNvSpPr>
          <p:nvPr>
            <p:ph idx="1"/>
          </p:nvPr>
        </p:nvSpPr>
        <p:spPr/>
        <p:txBody>
          <a:bodyPr>
            <a:normAutofit lnSpcReduction="10000"/>
          </a:bodyPr>
          <a:lstStyle/>
          <a:p>
            <a:pPr algn="l"/>
            <a:r>
              <a:rPr lang="en-US" b="0" i="0" dirty="0">
                <a:effectLst/>
                <a:latin typeface="sohne"/>
              </a:rPr>
              <a:t>DDPG is a model-free off-policy actor-critic algorithm that combines Deep Q Learning(DQN) and DPG. Original DQN works in a discrete action space and DPG extends it to the continuous action space while learning a deterministic policy.</a:t>
            </a:r>
          </a:p>
          <a:p>
            <a:pPr algn="l"/>
            <a:r>
              <a:rPr lang="en-US" b="0" i="0" dirty="0">
                <a:effectLst/>
                <a:latin typeface="sohne"/>
              </a:rPr>
              <a:t>As it is an off-policy algorithm, it uses two separate policies for the exploration and updates. It uses a stochastic </a:t>
            </a:r>
            <a:r>
              <a:rPr lang="en-US" b="0" i="0" dirty="0" err="1">
                <a:effectLst/>
                <a:latin typeface="sohne"/>
              </a:rPr>
              <a:t>behaviour</a:t>
            </a:r>
            <a:r>
              <a:rPr lang="en-US" b="0" i="0" dirty="0">
                <a:effectLst/>
                <a:latin typeface="sohne"/>
              </a:rPr>
              <a:t> policy for the exploration and deterministic policy for the target update.</a:t>
            </a:r>
          </a:p>
          <a:p>
            <a:pPr algn="l"/>
            <a:r>
              <a:rPr lang="en-US" b="0" i="0" dirty="0">
                <a:effectLst/>
                <a:latin typeface="sohne"/>
              </a:rPr>
              <a:t>DDPG is an actor-critic algorithm; it has two networks: actor and critic. Technically, the actor produces the action to explore. During the update process of the actor, TD error from a critic is used. The critic network gets updated based on the TD error similar to Q-learning update rule.</a:t>
            </a:r>
          </a:p>
          <a:p>
            <a:pPr algn="l"/>
            <a:r>
              <a:rPr lang="en-US" b="0" i="0" dirty="0">
                <a:effectLst/>
                <a:latin typeface="sohne"/>
              </a:rPr>
              <a:t>We did learn the fact that the instability issue that can raise in Q-learning with the deep neural network as the functional approximator. To solve this, experience replay and target networks are being used.</a:t>
            </a:r>
          </a:p>
          <a:p>
            <a:endParaRPr lang="en-IN" dirty="0"/>
          </a:p>
        </p:txBody>
      </p:sp>
    </p:spTree>
    <p:extLst>
      <p:ext uri="{BB962C8B-B14F-4D97-AF65-F5344CB8AC3E}">
        <p14:creationId xmlns:p14="http://schemas.microsoft.com/office/powerpoint/2010/main" val="102364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86FB-82B2-B2A8-7A13-A2BCDA6F048A}"/>
              </a:ext>
            </a:extLst>
          </p:cNvPr>
          <p:cNvSpPr>
            <a:spLocks noGrp="1"/>
          </p:cNvSpPr>
          <p:nvPr>
            <p:ph type="title"/>
          </p:nvPr>
        </p:nvSpPr>
        <p:spPr/>
        <p:txBody>
          <a:bodyPr/>
          <a:lstStyle/>
          <a:p>
            <a:r>
              <a:rPr lang="en-IN" dirty="0"/>
              <a:t>DDPG continued….</a:t>
            </a:r>
          </a:p>
        </p:txBody>
      </p:sp>
      <p:sp>
        <p:nvSpPr>
          <p:cNvPr id="3" name="Content Placeholder 2">
            <a:extLst>
              <a:ext uri="{FF2B5EF4-FFF2-40B4-BE49-F238E27FC236}">
                <a16:creationId xmlns:a16="http://schemas.microsoft.com/office/drawing/2014/main" id="{1B2BE1F9-E98E-2DE2-FE12-D4EC672E53EC}"/>
              </a:ext>
            </a:extLst>
          </p:cNvPr>
          <p:cNvSpPr>
            <a:spLocks noGrp="1"/>
          </p:cNvSpPr>
          <p:nvPr>
            <p:ph idx="1"/>
          </p:nvPr>
        </p:nvSpPr>
        <p:spPr/>
        <p:txBody>
          <a:bodyPr>
            <a:normAutofit lnSpcReduction="10000"/>
          </a:bodyPr>
          <a:lstStyle/>
          <a:p>
            <a:r>
              <a:rPr lang="en-IN" dirty="0"/>
              <a:t>In DDPG, </a:t>
            </a:r>
            <a:r>
              <a:rPr lang="en-US" dirty="0"/>
              <a:t>function approximation errors are known to lead to overestimated value estimates, suboptimal policies and divergent </a:t>
            </a:r>
            <a:r>
              <a:rPr lang="en-US" dirty="0" err="1"/>
              <a:t>behaviour</a:t>
            </a:r>
            <a:r>
              <a:rPr lang="en-US" dirty="0"/>
              <a:t>.</a:t>
            </a:r>
          </a:p>
          <a:p>
            <a:r>
              <a:rPr lang="en-US" dirty="0"/>
              <a:t>Also, due to the slow-changing policy in an actor-critic setting, the current and target value estimates remain too similar to avoid maximization bias. So we improved the DDPG, to an actor-critic format by using a pair of independently trained critics and to address the coupling of value and policy, we delayed policy updates until the value estimate has converged which is called Twin-Delayed Deep Deterministic Policy Gradient.</a:t>
            </a:r>
          </a:p>
          <a:p>
            <a:r>
              <a:rPr lang="en-US" dirty="0"/>
              <a:t>Hence, here the word “Twin” represents the two independent critic model and target model and the “Delayed” represents the delaying of policy updates.</a:t>
            </a:r>
          </a:p>
          <a:p>
            <a:endParaRPr lang="en-US" dirty="0"/>
          </a:p>
          <a:p>
            <a:endParaRPr lang="en-IN" dirty="0"/>
          </a:p>
        </p:txBody>
      </p:sp>
    </p:spTree>
    <p:extLst>
      <p:ext uri="{BB962C8B-B14F-4D97-AF65-F5344CB8AC3E}">
        <p14:creationId xmlns:p14="http://schemas.microsoft.com/office/powerpoint/2010/main" val="588153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3754</TotalTime>
  <Words>1718</Words>
  <Application>Microsoft Office PowerPoint</Application>
  <PresentationFormat>Widescreen</PresentationFormat>
  <Paragraphs>92</Paragraphs>
  <Slides>20</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Century Gothic</vt:lpstr>
      <vt:lpstr>inter-bold</vt:lpstr>
      <vt:lpstr>inter-regular</vt:lpstr>
      <vt:lpstr>Lato</vt:lpstr>
      <vt:lpstr>sohne</vt:lpstr>
      <vt:lpstr>Source Serif Pro</vt:lpstr>
      <vt:lpstr>Times New Roman</vt:lpstr>
      <vt:lpstr>Trebuchet MS</vt:lpstr>
      <vt:lpstr>Wingdings</vt:lpstr>
      <vt:lpstr>Wingdings 3</vt:lpstr>
      <vt:lpstr>Ion</vt:lpstr>
      <vt:lpstr>Training  a  Quadruped Walker</vt:lpstr>
      <vt:lpstr>Objective :</vt:lpstr>
      <vt:lpstr>Tools and Technologies Used:</vt:lpstr>
      <vt:lpstr>Reinforcement Learning :</vt:lpstr>
      <vt:lpstr>Deep Q-Learning :</vt:lpstr>
      <vt:lpstr>Policy Gradient :</vt:lpstr>
      <vt:lpstr>Actor Critic Model :</vt:lpstr>
      <vt:lpstr>Deep Deterministic Policy Gradient</vt:lpstr>
      <vt:lpstr>DDPG continued….</vt:lpstr>
      <vt:lpstr>Twin-Delayed Deep Deterministic Policy Gradient : </vt:lpstr>
      <vt:lpstr>Implementation of TD3</vt:lpstr>
      <vt:lpstr>PowerPoint Presentation</vt:lpstr>
      <vt:lpstr>PowerPoint Presentation</vt:lpstr>
      <vt:lpstr>PowerPoint Presentation</vt:lpstr>
      <vt:lpstr>PowerPoint Presentation</vt:lpstr>
      <vt:lpstr> Performance of the TD3-Ant  </vt:lpstr>
      <vt:lpstr> Stepwise movements of TD3-Ant</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of a Quadruped Walker</dc:title>
  <dc:creator>geeta07.2018@gmail.com</dc:creator>
  <cp:lastModifiedBy>Swati Singh</cp:lastModifiedBy>
  <cp:revision>24</cp:revision>
  <dcterms:created xsi:type="dcterms:W3CDTF">2022-01-31T08:00:53Z</dcterms:created>
  <dcterms:modified xsi:type="dcterms:W3CDTF">2022-06-14T17:50:32Z</dcterms:modified>
</cp:coreProperties>
</file>